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93" r:id="rId2"/>
    <p:sldId id="258" r:id="rId3"/>
    <p:sldId id="259" r:id="rId4"/>
    <p:sldId id="290" r:id="rId5"/>
    <p:sldId id="298" r:id="rId6"/>
    <p:sldId id="267" r:id="rId7"/>
    <p:sldId id="299" r:id="rId8"/>
    <p:sldId id="280" r:id="rId9"/>
    <p:sldId id="279" r:id="rId10"/>
    <p:sldId id="300" r:id="rId11"/>
  </p:sldIdLst>
  <p:sldSz cx="9144000" cy="5145088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60" autoAdjust="0"/>
    <p:restoredTop sz="94660"/>
  </p:normalViewPr>
  <p:slideViewPr>
    <p:cSldViewPr>
      <p:cViewPr varScale="1">
        <p:scale>
          <a:sx n="95" d="100"/>
          <a:sy n="95" d="100"/>
        </p:scale>
        <p:origin x="67" y="269"/>
      </p:cViewPr>
      <p:guideLst>
        <p:guide orient="horz" pos="1621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40" d="100"/>
        <a:sy n="4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2D921F-30D2-4530-B10E-2FA75219C97E}" type="datetimeFigureOut">
              <a:rPr lang="zh-CN" altLang="en-US" smtClean="0"/>
              <a:pPr/>
              <a:t>2019/12/1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ED657-5520-4DE3-AB0C-D259DFA2A29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4A1E94-C858-498B-9B94-5BBA1E5FD6F2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3930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4A1E94-C858-498B-9B94-5BBA1E5FD6F2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39306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4A1E94-C858-498B-9B94-5BBA1E5FD6F2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39306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895AB-C86B-4E43-803C-69D81CD39A38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24935860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42756499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FCE9A-94FF-43E0-8973-07E5200DB6D7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FCE9A-94FF-43E0-8973-07E5200DB6D7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4A1E94-C858-498B-9B94-5BBA1E5FD6F2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6227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313"/>
            <a:ext cx="7772400" cy="110285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5550"/>
            <a:ext cx="6400800" cy="131485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DAA0F-3FB0-4515-A502-A753DD032763}" type="datetimeFigureOut">
              <a:rPr lang="zh-CN" altLang="en-US" smtClean="0"/>
              <a:pPr/>
              <a:t>2019/12/1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C3A26-BBA4-483A-AD9D-155A2423D1A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DAA0F-3FB0-4515-A502-A753DD032763}" type="datetimeFigureOut">
              <a:rPr lang="zh-CN" altLang="en-US" smtClean="0"/>
              <a:pPr/>
              <a:t>2019/12/1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C3A26-BBA4-483A-AD9D-155A2423D1A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829"/>
            <a:ext cx="2057400" cy="329309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829"/>
            <a:ext cx="6019800" cy="329309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DAA0F-3FB0-4515-A502-A753DD032763}" type="datetimeFigureOut">
              <a:rPr lang="zh-CN" altLang="en-US" smtClean="0"/>
              <a:pPr/>
              <a:t>2019/12/1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C3A26-BBA4-483A-AD9D-155A2423D1A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DAA0F-3FB0-4515-A502-A753DD032763}" type="datetimeFigureOut">
              <a:rPr lang="zh-CN" altLang="en-US" smtClean="0"/>
              <a:pPr/>
              <a:t>2019/12/1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C3A26-BBA4-483A-AD9D-155A2423D1A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6196"/>
            <a:ext cx="7772400" cy="102187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708"/>
            <a:ext cx="7772400" cy="112548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DAA0F-3FB0-4515-A502-A753DD032763}" type="datetimeFigureOut">
              <a:rPr lang="zh-CN" altLang="en-US" smtClean="0"/>
              <a:pPr/>
              <a:t>2019/12/1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C3A26-BBA4-483A-AD9D-155A2423D1A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391"/>
            <a:ext cx="4038600" cy="25475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391"/>
            <a:ext cx="4038600" cy="25475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DAA0F-3FB0-4515-A502-A753DD032763}" type="datetimeFigureOut">
              <a:rPr lang="zh-CN" altLang="en-US" smtClean="0"/>
              <a:pPr/>
              <a:t>2019/12/1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C3A26-BBA4-483A-AD9D-155A2423D1A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690"/>
            <a:ext cx="4040188" cy="4799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660"/>
            <a:ext cx="4040188" cy="296438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690"/>
            <a:ext cx="4041775" cy="4799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660"/>
            <a:ext cx="4041775" cy="296438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DAA0F-3FB0-4515-A502-A753DD032763}" type="datetimeFigureOut">
              <a:rPr lang="zh-CN" altLang="en-US" smtClean="0"/>
              <a:pPr/>
              <a:t>2019/12/1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C3A26-BBA4-483A-AD9D-155A2423D1A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DAA0F-3FB0-4515-A502-A753DD032763}" type="datetimeFigureOut">
              <a:rPr lang="zh-CN" altLang="en-US" smtClean="0"/>
              <a:pPr/>
              <a:t>2019/12/1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C3A26-BBA4-483A-AD9D-155A2423D1A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DAA0F-3FB0-4515-A502-A753DD032763}" type="datetimeFigureOut">
              <a:rPr lang="zh-CN" altLang="en-US" smtClean="0"/>
              <a:pPr/>
              <a:t>2019/12/1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C3A26-BBA4-483A-AD9D-155A2423D1A9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503548" y="268288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单击此处添加标题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851"/>
            <a:ext cx="3008313" cy="87180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851"/>
            <a:ext cx="5111750" cy="439119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658"/>
            <a:ext cx="3008313" cy="351938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DAA0F-3FB0-4515-A502-A753DD032763}" type="datetimeFigureOut">
              <a:rPr lang="zh-CN" altLang="en-US" smtClean="0"/>
              <a:pPr/>
              <a:t>2019/12/1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C3A26-BBA4-483A-AD9D-155A2423D1A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1561"/>
            <a:ext cx="5486400" cy="42518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723"/>
            <a:ext cx="5486400" cy="30870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6746"/>
            <a:ext cx="5486400" cy="60383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DAA0F-3FB0-4515-A502-A753DD032763}" type="datetimeFigureOut">
              <a:rPr lang="zh-CN" altLang="en-US" smtClean="0"/>
              <a:pPr/>
              <a:t>2019/12/1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C3A26-BBA4-483A-AD9D-155A2423D1A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521"/>
            <a:ext cx="8229600" cy="3395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6DAA0F-3FB0-4515-A502-A753DD032763}" type="datetimeFigureOut">
              <a:rPr lang="zh-CN" altLang="en-US" smtClean="0"/>
              <a:pPr/>
              <a:t>2019/12/1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8735"/>
            <a:ext cx="2895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5C3A26-BBA4-483A-AD9D-155A2423D1A9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7" name="그림 1"/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26" b="20074"/>
          <a:stretch/>
        </p:blipFill>
        <p:spPr>
          <a:xfrm>
            <a:off x="0" y="1"/>
            <a:ext cx="9144000" cy="514349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圆角矩形 69"/>
          <p:cNvSpPr/>
          <p:nvPr/>
        </p:nvSpPr>
        <p:spPr>
          <a:xfrm>
            <a:off x="3316744" y="3139607"/>
            <a:ext cx="1317567" cy="257572"/>
          </a:xfrm>
          <a:prstGeom prst="roundRect">
            <a:avLst>
              <a:gd name="adj" fmla="val 50000"/>
            </a:avLst>
          </a:prstGeom>
          <a:blipFill dpi="0" rotWithShape="1">
            <a:blip r:embed="rId3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4874744" y="3148403"/>
            <a:ext cx="1106296" cy="257572"/>
          </a:xfrm>
          <a:prstGeom prst="roundRect">
            <a:avLst>
              <a:gd name="adj" fmla="val 50000"/>
            </a:avLst>
          </a:prstGeom>
          <a:noFill/>
          <a:ln w="63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194174300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1048124" y="1814630"/>
            <a:ext cx="70477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spc="160" dirty="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Wine Quality Prediction</a:t>
            </a:r>
            <a:endParaRPr lang="zh-CN" altLang="en-US" sz="4400" spc="160" dirty="0">
              <a:solidFill>
                <a:schemeClr val="bg1"/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11" name="副标题 2">
            <a:extLst>
              <a:ext uri="{FF2B5EF4-FFF2-40B4-BE49-F238E27FC236}">
                <a16:creationId xmlns:a16="http://schemas.microsoft.com/office/drawing/2014/main" id="{CEBAD3BE-B85C-4F16-ABEA-998FF15FE9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50854" y="2675096"/>
            <a:ext cx="3235388" cy="339455"/>
          </a:xfrm>
        </p:spPr>
        <p:txBody>
          <a:bodyPr anchor="ctr">
            <a:normAutofit fontScale="60000" lnSpcReduction="20000"/>
          </a:bodyPr>
          <a:lstStyle/>
          <a:p>
            <a:r>
              <a:rPr lang="en-US" altLang="zh-CN" dirty="0">
                <a:solidFill>
                  <a:schemeClr val="accent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rPr>
              <a:t>Computer Science</a:t>
            </a:r>
            <a:endParaRPr lang="zh-CN" altLang="en-US" dirty="0">
              <a:solidFill>
                <a:schemeClr val="accent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+mn-lt"/>
            </a:endParaRP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7CF0804E-FD6A-4F6C-87BD-7809D47FECF0}"/>
              </a:ext>
            </a:extLst>
          </p:cNvPr>
          <p:cNvSpPr txBox="1"/>
          <p:nvPr/>
        </p:nvSpPr>
        <p:spPr>
          <a:xfrm>
            <a:off x="3379053" y="3084971"/>
            <a:ext cx="1192947" cy="349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400" b="1" dirty="0" err="1">
                <a:cs typeface="+mn-ea"/>
                <a:sym typeface="+mn-lt"/>
              </a:rPr>
              <a:t>Jiayao</a:t>
            </a:r>
            <a:r>
              <a:rPr lang="en-US" altLang="zh-CN" sz="1400" b="1" dirty="0">
                <a:cs typeface="+mn-ea"/>
                <a:sym typeface="+mn-lt"/>
              </a:rPr>
              <a:t> Pang</a:t>
            </a:r>
            <a:endParaRPr lang="zh-CN" altLang="en-US" sz="1400" b="1" dirty="0">
              <a:cs typeface="+mn-ea"/>
              <a:sym typeface="+mn-lt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B2FBDD6-976D-4B45-AC30-7E751BE6C2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2" t="64067" r="24195" b="3904"/>
          <a:stretch/>
        </p:blipFill>
        <p:spPr>
          <a:xfrm>
            <a:off x="596853" y="3484062"/>
            <a:ext cx="7236296" cy="1721289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A1533E95-3D9D-498D-B75B-041A24C040C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20" t="35525" r="31612" b="32812"/>
          <a:stretch/>
        </p:blipFill>
        <p:spPr>
          <a:xfrm>
            <a:off x="719214" y="540085"/>
            <a:ext cx="2340260" cy="1274545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A8C66796-F847-43C7-A355-546511802FE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58" t="2764" r="22574" b="65573"/>
          <a:stretch/>
        </p:blipFill>
        <p:spPr>
          <a:xfrm>
            <a:off x="6803740" y="394449"/>
            <a:ext cx="2340260" cy="127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844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6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441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59" accel="100000" fill="hold">
                                          <p:stCondLst>
                                            <p:cond delay="1441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6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6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6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6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71" grpId="0" animBg="1"/>
      <p:bldP spid="72" grpId="0"/>
      <p:bldP spid="11" grpId="0" build="p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圆角矩形 69"/>
          <p:cNvSpPr/>
          <p:nvPr/>
        </p:nvSpPr>
        <p:spPr>
          <a:xfrm>
            <a:off x="3316744" y="3139607"/>
            <a:ext cx="1317567" cy="257572"/>
          </a:xfrm>
          <a:prstGeom prst="roundRect">
            <a:avLst>
              <a:gd name="adj" fmla="val 50000"/>
            </a:avLst>
          </a:prstGeom>
          <a:blipFill dpi="0" rotWithShape="1">
            <a:blip r:embed="rId3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4874744" y="3148403"/>
            <a:ext cx="1106296" cy="257572"/>
          </a:xfrm>
          <a:prstGeom prst="roundRect">
            <a:avLst>
              <a:gd name="adj" fmla="val 50000"/>
            </a:avLst>
          </a:prstGeom>
          <a:noFill/>
          <a:ln w="63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194174300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2884592" y="1814630"/>
            <a:ext cx="33748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spc="160">
                <a:solidFill>
                  <a:schemeClr val="bg1"/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Thank you!</a:t>
            </a:r>
            <a:endParaRPr lang="zh-CN" altLang="en-US" sz="4400" spc="160" dirty="0">
              <a:solidFill>
                <a:schemeClr val="bg1"/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11" name="副标题 2">
            <a:extLst>
              <a:ext uri="{FF2B5EF4-FFF2-40B4-BE49-F238E27FC236}">
                <a16:creationId xmlns:a16="http://schemas.microsoft.com/office/drawing/2014/main" id="{CEBAD3BE-B85C-4F16-ABEA-998FF15FE9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50854" y="2675096"/>
            <a:ext cx="3235388" cy="339455"/>
          </a:xfrm>
        </p:spPr>
        <p:txBody>
          <a:bodyPr anchor="ctr">
            <a:normAutofit fontScale="60000" lnSpcReduction="20000"/>
          </a:bodyPr>
          <a:lstStyle/>
          <a:p>
            <a:r>
              <a:rPr lang="en-US" altLang="zh-CN" dirty="0">
                <a:solidFill>
                  <a:schemeClr val="accent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rPr>
              <a:t>Computer Science</a:t>
            </a:r>
            <a:endParaRPr lang="zh-CN" altLang="en-US" dirty="0">
              <a:solidFill>
                <a:schemeClr val="accent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+mn-lt"/>
            </a:endParaRP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7CF0804E-FD6A-4F6C-87BD-7809D47FECF0}"/>
              </a:ext>
            </a:extLst>
          </p:cNvPr>
          <p:cNvSpPr txBox="1"/>
          <p:nvPr/>
        </p:nvSpPr>
        <p:spPr>
          <a:xfrm>
            <a:off x="3379053" y="3084971"/>
            <a:ext cx="1192947" cy="349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400" b="1" dirty="0" err="1">
                <a:cs typeface="+mn-ea"/>
                <a:sym typeface="+mn-lt"/>
              </a:rPr>
              <a:t>Jiayao</a:t>
            </a:r>
            <a:r>
              <a:rPr lang="en-US" altLang="zh-CN" sz="1400" b="1" dirty="0">
                <a:cs typeface="+mn-ea"/>
                <a:sym typeface="+mn-lt"/>
              </a:rPr>
              <a:t> Pang</a:t>
            </a:r>
            <a:endParaRPr lang="zh-CN" altLang="en-US" sz="1400" b="1" dirty="0">
              <a:cs typeface="+mn-ea"/>
              <a:sym typeface="+mn-lt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B2FBDD6-976D-4B45-AC30-7E751BE6C2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2" t="64067" r="24195" b="3904"/>
          <a:stretch/>
        </p:blipFill>
        <p:spPr>
          <a:xfrm>
            <a:off x="596853" y="3484062"/>
            <a:ext cx="7236296" cy="1721289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A1533E95-3D9D-498D-B75B-041A24C040C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20" t="35525" r="31612" b="32812"/>
          <a:stretch/>
        </p:blipFill>
        <p:spPr>
          <a:xfrm>
            <a:off x="719214" y="540085"/>
            <a:ext cx="2340260" cy="1274545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A8C66796-F847-43C7-A355-546511802FE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58" t="2764" r="22574" b="65573"/>
          <a:stretch/>
        </p:blipFill>
        <p:spPr>
          <a:xfrm>
            <a:off x="6803740" y="394449"/>
            <a:ext cx="2340260" cy="127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513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600"/>
                            </p:stCondLst>
                            <p:childTnLst>
                              <p:par>
                                <p:cTn id="1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6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441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59" accel="100000" fill="hold">
                                          <p:stCondLst>
                                            <p:cond delay="1441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6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6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6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6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71" grpId="0" animBg="1"/>
      <p:bldP spid="72" grpId="0"/>
      <p:bldP spid="11" grpId="0" build="p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文本框 3"/>
          <p:cNvSpPr txBox="1"/>
          <p:nvPr/>
        </p:nvSpPr>
        <p:spPr>
          <a:xfrm>
            <a:off x="4211960" y="1354397"/>
            <a:ext cx="338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Instruction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6"/>
          <p:cNvSpPr txBox="1"/>
          <p:nvPr/>
        </p:nvSpPr>
        <p:spPr>
          <a:xfrm>
            <a:off x="4211960" y="1911290"/>
            <a:ext cx="338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Exploration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文本框 9"/>
          <p:cNvSpPr txBox="1"/>
          <p:nvPr/>
        </p:nvSpPr>
        <p:spPr>
          <a:xfrm>
            <a:off x="4211960" y="2464532"/>
            <a:ext cx="338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Model Construction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3" name="文本框 12"/>
          <p:cNvSpPr txBox="1"/>
          <p:nvPr/>
        </p:nvSpPr>
        <p:spPr>
          <a:xfrm>
            <a:off x="4211960" y="3035681"/>
            <a:ext cx="338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Demonstration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Rectangle 39"/>
          <p:cNvSpPr>
            <a:spLocks noChangeArrowheads="1"/>
          </p:cNvSpPr>
          <p:nvPr/>
        </p:nvSpPr>
        <p:spPr bwMode="auto">
          <a:xfrm>
            <a:off x="4205386" y="504892"/>
            <a:ext cx="1788064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宋体" pitchFamily="2" charset="-122"/>
              </a:defRPr>
            </a:lvl9pPr>
          </a:lstStyle>
          <a:p>
            <a:pPr lvl="0" algn="ctr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18" charset="0"/>
                <a:ea typeface="Microsoft Yi Baiti" pitchFamily="66" charset="0"/>
                <a:cs typeface="Times New Roman" panose="02020603050405020304" pitchFamily="18" charset="0"/>
              </a:rPr>
              <a:t>contents</a:t>
            </a:r>
            <a:endParaRPr lang="zh-CN" altLang="zh-CN" sz="3600" b="1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620F574-E8DA-470E-8C22-C3DDC5142E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" t="61138" r="85569" b="941"/>
          <a:stretch/>
        </p:blipFill>
        <p:spPr>
          <a:xfrm>
            <a:off x="467544" y="987031"/>
            <a:ext cx="1512168" cy="40973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28F19F5-0036-4025-9B00-92C1804FFA6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71" t="71617" r="33547"/>
          <a:stretch/>
        </p:blipFill>
        <p:spPr>
          <a:xfrm>
            <a:off x="7344308" y="2841050"/>
            <a:ext cx="1044116" cy="249111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9BCF5B5-2D58-481E-9026-FC1B0AAB17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87" b="78465"/>
          <a:stretch/>
        </p:blipFill>
        <p:spPr>
          <a:xfrm>
            <a:off x="2999252" y="3072698"/>
            <a:ext cx="2412268" cy="226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844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8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  <p:bldP spid="79" grpId="0"/>
      <p:bldP spid="81" grpId="0"/>
      <p:bldP spid="83" grpId="0"/>
      <p:bldP spid="84" grpId="0"/>
      <p:bldP spid="84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4D071FF-C29B-48B9-9561-D10728075E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52" y="1129936"/>
            <a:ext cx="3861093" cy="4015152"/>
          </a:xfrm>
          <a:prstGeom prst="rect">
            <a:avLst/>
          </a:prstGeom>
        </p:spPr>
      </p:pic>
      <p:sp>
        <p:nvSpPr>
          <p:cNvPr id="6" name="文本框 32"/>
          <p:cNvSpPr txBox="1"/>
          <p:nvPr/>
        </p:nvSpPr>
        <p:spPr>
          <a:xfrm>
            <a:off x="3783002" y="232284"/>
            <a:ext cx="1577996" cy="377026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000" dirty="0">
                <a:solidFill>
                  <a:prstClr val="white"/>
                </a:solidFill>
                <a:latin typeface="微软雅黑"/>
                <a:ea typeface="微软雅黑"/>
              </a:rPr>
              <a:t>Instructions</a:t>
            </a:r>
            <a:endParaRPr lang="zh-CN" altLang="en-US" sz="2000" dirty="0">
              <a:solidFill>
                <a:prstClr val="white"/>
              </a:solidFill>
              <a:latin typeface="微软雅黑"/>
              <a:ea typeface="微软雅黑"/>
            </a:endParaRPr>
          </a:p>
        </p:txBody>
      </p:sp>
      <p:grpSp>
        <p:nvGrpSpPr>
          <p:cNvPr id="2" name="组合 6"/>
          <p:cNvGrpSpPr/>
          <p:nvPr/>
        </p:nvGrpSpPr>
        <p:grpSpPr>
          <a:xfrm>
            <a:off x="4269578" y="1048829"/>
            <a:ext cx="153608" cy="2021043"/>
            <a:chOff x="6962660" y="2067973"/>
            <a:chExt cx="200967" cy="2643340"/>
          </a:xfrm>
          <a:solidFill>
            <a:srgbClr val="F2F2F2"/>
          </a:solidFill>
        </p:grpSpPr>
        <p:cxnSp>
          <p:nvCxnSpPr>
            <p:cNvPr id="8" name="直接连接符 7"/>
            <p:cNvCxnSpPr>
              <a:cxnSpLocks/>
            </p:cNvCxnSpPr>
            <p:nvPr/>
          </p:nvCxnSpPr>
          <p:spPr>
            <a:xfrm>
              <a:off x="7063144" y="2278855"/>
              <a:ext cx="0" cy="2331975"/>
            </a:xfrm>
            <a:prstGeom prst="line">
              <a:avLst/>
            </a:prstGeom>
            <a:grpFill/>
            <a:ln w="15875" cap="flat" cmpd="sng" algn="ctr">
              <a:solidFill>
                <a:schemeClr val="bg1"/>
              </a:solidFill>
              <a:prstDash val="solid"/>
              <a:miter lim="800000"/>
            </a:ln>
            <a:effectLst/>
          </p:spPr>
        </p:cxnSp>
        <p:sp>
          <p:nvSpPr>
            <p:cNvPr id="9" name="椭圆 8"/>
            <p:cNvSpPr/>
            <p:nvPr/>
          </p:nvSpPr>
          <p:spPr>
            <a:xfrm>
              <a:off x="6962660" y="2067973"/>
              <a:ext cx="200967" cy="200967"/>
            </a:xfrm>
            <a:prstGeom prst="ellipse">
              <a:avLst/>
            </a:prstGeom>
            <a:blipFill dpi="0" rotWithShape="1">
              <a:blip r:embed="rId5" cstate="print">
                <a:lum bright="9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5875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zh-CN" altLang="en-US" sz="1900" kern="0" dirty="0">
                <a:solidFill>
                  <a:prstClr val="white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6962660" y="2561033"/>
              <a:ext cx="200967" cy="200967"/>
            </a:xfrm>
            <a:prstGeom prst="ellipse">
              <a:avLst/>
            </a:prstGeom>
            <a:blipFill dpi="0" rotWithShape="1">
              <a:blip r:embed="rId5" cstate="print">
                <a:lum bright="9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5875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zh-CN" altLang="en-US" sz="1900" kern="0" dirty="0">
                <a:solidFill>
                  <a:prstClr val="white"/>
                </a:solidFill>
                <a:latin typeface="微软雅黑"/>
                <a:ea typeface="微软雅黑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6962660" y="4510346"/>
              <a:ext cx="200967" cy="200967"/>
            </a:xfrm>
            <a:prstGeom prst="ellipse">
              <a:avLst/>
            </a:prstGeom>
            <a:blipFill dpi="0" rotWithShape="1">
              <a:blip r:embed="rId5" cstate="print">
                <a:lum bright="97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5875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zh-CN" altLang="en-US" sz="1900" kern="0" dirty="0">
                <a:solidFill>
                  <a:prstClr val="white"/>
                </a:solidFill>
                <a:latin typeface="微软雅黑"/>
                <a:ea typeface="微软雅黑"/>
              </a:endParaRPr>
            </a:p>
          </p:txBody>
        </p:sp>
      </p:grpSp>
      <p:sp>
        <p:nvSpPr>
          <p:cNvPr id="13" name="矩形 122"/>
          <p:cNvSpPr>
            <a:spLocks noChangeArrowheads="1"/>
          </p:cNvSpPr>
          <p:nvPr/>
        </p:nvSpPr>
        <p:spPr bwMode="auto">
          <a:xfrm>
            <a:off x="4784732" y="975583"/>
            <a:ext cx="3711671" cy="323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5" tIns="45707" rIns="91415" bIns="4570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sz="1500" dirty="0">
                <a:solidFill>
                  <a:schemeClr val="bg1"/>
                </a:solidFill>
                <a:latin typeface="微软雅黑"/>
                <a:ea typeface="微软雅黑"/>
                <a:sym typeface="微软雅黑" pitchFamily="34" charset="-122"/>
              </a:rPr>
              <a:t>How to determine the price &amp; quality?</a:t>
            </a:r>
            <a:endParaRPr lang="zh-CN" altLang="en-US" sz="1500" dirty="0">
              <a:solidFill>
                <a:schemeClr val="bg1"/>
              </a:solidFill>
              <a:latin typeface="微软雅黑"/>
              <a:ea typeface="微软雅黑"/>
              <a:sym typeface="微软雅黑" pitchFamily="34" charset="-122"/>
            </a:endParaRPr>
          </a:p>
        </p:txBody>
      </p:sp>
      <p:sp>
        <p:nvSpPr>
          <p:cNvPr id="14" name="矩形 122"/>
          <p:cNvSpPr>
            <a:spLocks noChangeArrowheads="1"/>
          </p:cNvSpPr>
          <p:nvPr/>
        </p:nvSpPr>
        <p:spPr bwMode="auto">
          <a:xfrm>
            <a:off x="4797619" y="1388009"/>
            <a:ext cx="2401791" cy="1477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5" tIns="45707" rIns="91415" bIns="4570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altLang="zh-CN" sz="1500" dirty="0">
                <a:solidFill>
                  <a:schemeClr val="bg1"/>
                </a:solidFill>
                <a:latin typeface="微软雅黑"/>
                <a:ea typeface="微软雅黑"/>
                <a:sym typeface="微软雅黑" pitchFamily="34" charset="-122"/>
              </a:rPr>
              <a:t>Input: </a:t>
            </a:r>
          </a:p>
          <a:p>
            <a:pPr>
              <a:spcBef>
                <a:spcPct val="0"/>
              </a:spcBef>
              <a:buNone/>
            </a:pPr>
            <a:r>
              <a:rPr lang="en-US" altLang="zh-CN" sz="1500" dirty="0">
                <a:solidFill>
                  <a:schemeClr val="bg1"/>
                </a:solidFill>
                <a:latin typeface="微软雅黑"/>
                <a:ea typeface="微软雅黑"/>
                <a:sym typeface="微软雅黑" pitchFamily="34" charset="-122"/>
              </a:rPr>
              <a:t>       11 features</a:t>
            </a:r>
          </a:p>
          <a:p>
            <a:pPr>
              <a:spcBef>
                <a:spcPct val="0"/>
              </a:spcBef>
              <a:buNone/>
            </a:pPr>
            <a:r>
              <a:rPr lang="en-US" altLang="zh-CN" sz="1500" dirty="0">
                <a:solidFill>
                  <a:schemeClr val="bg1"/>
                </a:solidFill>
                <a:latin typeface="微软雅黑"/>
                <a:ea typeface="微软雅黑"/>
                <a:sym typeface="微软雅黑" pitchFamily="34" charset="-122"/>
              </a:rPr>
              <a:t>       fixed acidity</a:t>
            </a:r>
          </a:p>
          <a:p>
            <a:pPr>
              <a:spcBef>
                <a:spcPct val="0"/>
              </a:spcBef>
              <a:buNone/>
            </a:pPr>
            <a:r>
              <a:rPr lang="en-US" altLang="zh-CN" sz="1500" dirty="0">
                <a:solidFill>
                  <a:schemeClr val="bg1"/>
                </a:solidFill>
                <a:latin typeface="微软雅黑"/>
                <a:ea typeface="微软雅黑"/>
                <a:sym typeface="微软雅黑" pitchFamily="34" charset="-122"/>
              </a:rPr>
              <a:t>       volatile acidity</a:t>
            </a:r>
          </a:p>
          <a:p>
            <a:pPr>
              <a:spcBef>
                <a:spcPct val="0"/>
              </a:spcBef>
              <a:buNone/>
            </a:pPr>
            <a:r>
              <a:rPr lang="en-US" altLang="zh-CN" sz="1500" dirty="0">
                <a:solidFill>
                  <a:schemeClr val="bg1"/>
                </a:solidFill>
                <a:latin typeface="微软雅黑"/>
                <a:ea typeface="微软雅黑"/>
                <a:sym typeface="微软雅黑" pitchFamily="34" charset="-122"/>
              </a:rPr>
              <a:t>       …</a:t>
            </a:r>
          </a:p>
          <a:p>
            <a:pPr>
              <a:spcBef>
                <a:spcPct val="0"/>
              </a:spcBef>
              <a:buNone/>
            </a:pPr>
            <a:r>
              <a:rPr lang="en-US" altLang="zh-CN" sz="1500" dirty="0">
                <a:solidFill>
                  <a:schemeClr val="bg1"/>
                </a:solidFill>
                <a:latin typeface="微软雅黑"/>
                <a:ea typeface="微软雅黑"/>
                <a:sym typeface="微软雅黑" pitchFamily="34" charset="-122"/>
              </a:rPr>
              <a:t>       alcohol</a:t>
            </a:r>
            <a:endParaRPr lang="zh-CN" altLang="en-US" sz="1500" dirty="0">
              <a:solidFill>
                <a:schemeClr val="bg1"/>
              </a:solidFill>
              <a:latin typeface="微软雅黑"/>
              <a:ea typeface="微软雅黑"/>
              <a:sym typeface="微软雅黑" pitchFamily="34" charset="-122"/>
            </a:endParaRPr>
          </a:p>
        </p:txBody>
      </p:sp>
      <p:sp>
        <p:nvSpPr>
          <p:cNvPr id="16" name="矩形 122"/>
          <p:cNvSpPr>
            <a:spLocks noChangeArrowheads="1"/>
          </p:cNvSpPr>
          <p:nvPr/>
        </p:nvSpPr>
        <p:spPr bwMode="auto">
          <a:xfrm>
            <a:off x="4785563" y="2824572"/>
            <a:ext cx="2520280" cy="5539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5" tIns="45707" rIns="91415" bIns="4570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altLang="zh-CN" sz="1500" dirty="0">
                <a:solidFill>
                  <a:schemeClr val="bg1"/>
                </a:solidFill>
                <a:latin typeface="微软雅黑"/>
                <a:ea typeface="微软雅黑"/>
                <a:sym typeface="微软雅黑" pitchFamily="34" charset="-122"/>
              </a:rPr>
              <a:t>Output: </a:t>
            </a:r>
          </a:p>
          <a:p>
            <a:pPr>
              <a:spcBef>
                <a:spcPct val="0"/>
              </a:spcBef>
              <a:buNone/>
            </a:pPr>
            <a:r>
              <a:rPr lang="en-US" altLang="zh-CN" sz="1500" dirty="0">
                <a:solidFill>
                  <a:schemeClr val="bg1"/>
                </a:solidFill>
                <a:latin typeface="微软雅黑"/>
                <a:ea typeface="微软雅黑"/>
                <a:sym typeface="微软雅黑" pitchFamily="34" charset="-122"/>
              </a:rPr>
              <a:t>        A value range [0, 10]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7ED448CD-2868-42F9-962D-F123B079278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43" t="5303" r="38155" b="76833"/>
          <a:stretch/>
        </p:blipFill>
        <p:spPr>
          <a:xfrm>
            <a:off x="6800869" y="2866475"/>
            <a:ext cx="2966779" cy="2443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844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/>
      <p:bldP spid="14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32">
            <a:extLst>
              <a:ext uri="{FF2B5EF4-FFF2-40B4-BE49-F238E27FC236}">
                <a16:creationId xmlns:a16="http://schemas.microsoft.com/office/drawing/2014/main" id="{073D6DE2-2DB1-4E0B-81FE-B41DC6BE8509}"/>
              </a:ext>
            </a:extLst>
          </p:cNvPr>
          <p:cNvSpPr txBox="1"/>
          <p:nvPr/>
        </p:nvSpPr>
        <p:spPr>
          <a:xfrm>
            <a:off x="35942" y="3544652"/>
            <a:ext cx="1016945" cy="684803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Quality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report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4CBCE229-9CFF-4DE7-8465-A9B07F84DB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632" y="3328628"/>
            <a:ext cx="7854650" cy="1304686"/>
          </a:xfrm>
          <a:prstGeom prst="rect">
            <a:avLst/>
          </a:prstGeom>
        </p:spPr>
      </p:pic>
      <p:sp>
        <p:nvSpPr>
          <p:cNvPr id="32" name="文本框 32">
            <a:extLst>
              <a:ext uri="{FF2B5EF4-FFF2-40B4-BE49-F238E27FC236}">
                <a16:creationId xmlns:a16="http://schemas.microsoft.com/office/drawing/2014/main" id="{E5970ED3-D9B9-4B6D-BC9E-025B937C26CF}"/>
              </a:ext>
            </a:extLst>
          </p:cNvPr>
          <p:cNvSpPr txBox="1"/>
          <p:nvPr/>
        </p:nvSpPr>
        <p:spPr>
          <a:xfrm>
            <a:off x="163852" y="1675418"/>
            <a:ext cx="615040" cy="377026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ABT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0452E450-D700-4DBE-9317-2EABA5A770D9}"/>
              </a:ext>
            </a:extLst>
          </p:cNvPr>
          <p:cNvSpPr txBox="1"/>
          <p:nvPr/>
        </p:nvSpPr>
        <p:spPr>
          <a:xfrm>
            <a:off x="145881" y="192741"/>
            <a:ext cx="2180725" cy="377026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Exploration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C8328517-8CA6-47AC-86DF-901523198A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2908" y="859400"/>
            <a:ext cx="7859639" cy="1893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996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2" grpId="0"/>
      <p:bldP spid="3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545D696-3A38-4078-BFA1-3B61B66C75C3}"/>
              </a:ext>
            </a:extLst>
          </p:cNvPr>
          <p:cNvSpPr txBox="1"/>
          <p:nvPr/>
        </p:nvSpPr>
        <p:spPr>
          <a:xfrm>
            <a:off x="145881" y="192741"/>
            <a:ext cx="3628494" cy="377026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Exploration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--- Outliers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42F1877-5ABA-4324-91E2-39D8A1D7C8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505" y="1573367"/>
            <a:ext cx="3300454" cy="247534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ED92790-B2E6-47DE-9F58-E88562DAA3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3" y="1573367"/>
            <a:ext cx="3300455" cy="247534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DF85578-090F-4502-A60E-69675FB5FD55}"/>
              </a:ext>
            </a:extLst>
          </p:cNvPr>
          <p:cNvSpPr txBox="1"/>
          <p:nvPr/>
        </p:nvSpPr>
        <p:spPr>
          <a:xfrm>
            <a:off x="2093558" y="1024372"/>
            <a:ext cx="936347" cy="377026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Before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E9B102C-F3E0-40EF-B44C-5DAFDE878E92}"/>
              </a:ext>
            </a:extLst>
          </p:cNvPr>
          <p:cNvSpPr txBox="1"/>
          <p:nvPr/>
        </p:nvSpPr>
        <p:spPr>
          <a:xfrm>
            <a:off x="6207007" y="1024372"/>
            <a:ext cx="750526" cy="377026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After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3916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文本框 48">
            <a:extLst>
              <a:ext uri="{FF2B5EF4-FFF2-40B4-BE49-F238E27FC236}">
                <a16:creationId xmlns:a16="http://schemas.microsoft.com/office/drawing/2014/main" id="{F212F722-453F-43E9-8D5D-3CD179F1AEA8}"/>
              </a:ext>
            </a:extLst>
          </p:cNvPr>
          <p:cNvSpPr txBox="1"/>
          <p:nvPr/>
        </p:nvSpPr>
        <p:spPr>
          <a:xfrm>
            <a:off x="145881" y="192741"/>
            <a:ext cx="7541423" cy="377026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Exploration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--- Relationship (continuous &amp; continuous)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B308E515-9974-49D4-AF34-03F13EDE089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4" t="20080" r="9843" b="10630"/>
          <a:stretch/>
        </p:blipFill>
        <p:spPr>
          <a:xfrm>
            <a:off x="683568" y="988368"/>
            <a:ext cx="4248473" cy="316835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167E2F30-FE1A-4EC5-9092-7B37803705D6}"/>
              </a:ext>
            </a:extLst>
          </p:cNvPr>
          <p:cNvSpPr txBox="1"/>
          <p:nvPr/>
        </p:nvSpPr>
        <p:spPr>
          <a:xfrm>
            <a:off x="5256076" y="1672444"/>
            <a:ext cx="356439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Strong linear relationship between feature ‘residual sugar’ and ‘density’ and also between feature ‘alcohol’ and ‘density’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45494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6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100"/>
                            </p:stCondLst>
                            <p:childTnLst>
                              <p:par>
                                <p:cTn id="1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文本框 48">
            <a:extLst>
              <a:ext uri="{FF2B5EF4-FFF2-40B4-BE49-F238E27FC236}">
                <a16:creationId xmlns:a16="http://schemas.microsoft.com/office/drawing/2014/main" id="{F212F722-453F-43E9-8D5D-3CD179F1AEA8}"/>
              </a:ext>
            </a:extLst>
          </p:cNvPr>
          <p:cNvSpPr txBox="1"/>
          <p:nvPr/>
        </p:nvSpPr>
        <p:spPr>
          <a:xfrm>
            <a:off x="145881" y="192741"/>
            <a:ext cx="7508850" cy="377026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Exploration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--- Relationship (categorical &amp; continuous)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6B03DD8-51F6-42EF-95B7-07351EA4D72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548" y="649687"/>
            <a:ext cx="2520280" cy="188404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9AF0531-4215-417A-B918-E2C27A4D0C31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187" y="948772"/>
            <a:ext cx="2112645" cy="158496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AEC5DA0-D361-483D-BC9A-D79B0AD7B3AD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192" y="948772"/>
            <a:ext cx="2082165" cy="15621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B200DFC-BB86-42BE-A6EE-465BBA07A931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548" y="2968588"/>
            <a:ext cx="2061845" cy="154686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FD06AC7-3F51-4D57-B652-F1A523FD3D56}"/>
              </a:ext>
            </a:extLst>
          </p:cNvPr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752" y="2972398"/>
            <a:ext cx="2051685" cy="153924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05F7D99-B952-4DF0-B363-9BC72F3FA6FC}"/>
              </a:ext>
            </a:extLst>
          </p:cNvPr>
          <p:cNvPicPr/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757" y="2968588"/>
            <a:ext cx="2082165" cy="15621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C663D5A3-A652-43AB-B749-7829E3BE9D99}"/>
              </a:ext>
            </a:extLst>
          </p:cNvPr>
          <p:cNvSpPr txBox="1"/>
          <p:nvPr/>
        </p:nvSpPr>
        <p:spPr>
          <a:xfrm>
            <a:off x="3887924" y="2553058"/>
            <a:ext cx="15718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fixed acidity = 5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A601B7D-6199-4BB1-A19D-408C7B471766}"/>
              </a:ext>
            </a:extLst>
          </p:cNvPr>
          <p:cNvSpPr txBox="1"/>
          <p:nvPr/>
        </p:nvSpPr>
        <p:spPr>
          <a:xfrm>
            <a:off x="1331640" y="2553852"/>
            <a:ext cx="15718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original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E8223BA-2644-4128-9FED-2F16DB80994E}"/>
              </a:ext>
            </a:extLst>
          </p:cNvPr>
          <p:cNvSpPr txBox="1"/>
          <p:nvPr/>
        </p:nvSpPr>
        <p:spPr>
          <a:xfrm>
            <a:off x="6597359" y="2550577"/>
            <a:ext cx="15718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fixed acidity = 6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CC5DEF9-ED46-4192-B446-65197AFE3615}"/>
              </a:ext>
            </a:extLst>
          </p:cNvPr>
          <p:cNvSpPr txBox="1"/>
          <p:nvPr/>
        </p:nvSpPr>
        <p:spPr>
          <a:xfrm>
            <a:off x="6192180" y="4613239"/>
            <a:ext cx="15718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fixed acidity = 9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3A2D207-AB05-408E-B5A2-4C2395CAEBCE}"/>
              </a:ext>
            </a:extLst>
          </p:cNvPr>
          <p:cNvSpPr txBox="1"/>
          <p:nvPr/>
        </p:nvSpPr>
        <p:spPr>
          <a:xfrm>
            <a:off x="3300854" y="4613239"/>
            <a:ext cx="15718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fixed acidity = 8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95550CC-81AA-44C0-A93B-8027C8B01513}"/>
              </a:ext>
            </a:extLst>
          </p:cNvPr>
          <p:cNvSpPr txBox="1"/>
          <p:nvPr/>
        </p:nvSpPr>
        <p:spPr>
          <a:xfrm>
            <a:off x="827584" y="4613240"/>
            <a:ext cx="15718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fixed acidity = 7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69346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2" grpId="0"/>
      <p:bldP spid="12" grpId="0"/>
      <p:bldP spid="13" grpId="0"/>
      <p:bldP spid="16" grpId="0"/>
      <p:bldP spid="17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4648201" y="3107697"/>
            <a:ext cx="881063" cy="1008373"/>
          </a:xfrm>
          <a:custGeom>
            <a:avLst/>
            <a:gdLst/>
            <a:ahLst/>
            <a:cxnLst/>
            <a:rect l="l" t="t" r="r" b="b"/>
            <a:pathLst>
              <a:path w="1184474" h="1305883">
                <a:moveTo>
                  <a:pt x="1128301" y="542257"/>
                </a:moveTo>
                <a:cubicBezTo>
                  <a:pt x="1138996" y="544244"/>
                  <a:pt x="1150947" y="549813"/>
                  <a:pt x="1160623" y="559490"/>
                </a:cubicBezTo>
                <a:cubicBezTo>
                  <a:pt x="1179976" y="578842"/>
                  <a:pt x="1182899" y="607295"/>
                  <a:pt x="1173598" y="616596"/>
                </a:cubicBezTo>
                <a:cubicBezTo>
                  <a:pt x="1164297" y="625897"/>
                  <a:pt x="1124169" y="634649"/>
                  <a:pt x="1104816" y="615297"/>
                </a:cubicBezTo>
                <a:cubicBezTo>
                  <a:pt x="1085464" y="595944"/>
                  <a:pt x="1094216" y="555816"/>
                  <a:pt x="1103517" y="546515"/>
                </a:cubicBezTo>
                <a:cubicBezTo>
                  <a:pt x="1108167" y="541864"/>
                  <a:pt x="1117606" y="540270"/>
                  <a:pt x="1128301" y="542257"/>
                </a:cubicBezTo>
                <a:close/>
                <a:moveTo>
                  <a:pt x="1129951" y="407312"/>
                </a:moveTo>
                <a:cubicBezTo>
                  <a:pt x="1142445" y="408682"/>
                  <a:pt x="1156099" y="414183"/>
                  <a:pt x="1166678" y="424762"/>
                </a:cubicBezTo>
                <a:cubicBezTo>
                  <a:pt x="1187836" y="445920"/>
                  <a:pt x="1188681" y="479378"/>
                  <a:pt x="1176799" y="491260"/>
                </a:cubicBezTo>
                <a:cubicBezTo>
                  <a:pt x="1164917" y="503142"/>
                  <a:pt x="1116544" y="517212"/>
                  <a:pt x="1095386" y="496054"/>
                </a:cubicBezTo>
                <a:cubicBezTo>
                  <a:pt x="1074229" y="474896"/>
                  <a:pt x="1088298" y="426523"/>
                  <a:pt x="1100180" y="414641"/>
                </a:cubicBezTo>
                <a:cubicBezTo>
                  <a:pt x="1106121" y="408700"/>
                  <a:pt x="1117456" y="405941"/>
                  <a:pt x="1129951" y="407312"/>
                </a:cubicBezTo>
                <a:close/>
                <a:moveTo>
                  <a:pt x="1108012" y="263931"/>
                </a:moveTo>
                <a:cubicBezTo>
                  <a:pt x="1121552" y="263764"/>
                  <a:pt x="1135813" y="267978"/>
                  <a:pt x="1146016" y="278181"/>
                </a:cubicBezTo>
                <a:cubicBezTo>
                  <a:pt x="1166422" y="298587"/>
                  <a:pt x="1162872" y="335223"/>
                  <a:pt x="1148231" y="349864"/>
                </a:cubicBezTo>
                <a:cubicBezTo>
                  <a:pt x="1133590" y="364505"/>
                  <a:pt x="1078576" y="386433"/>
                  <a:pt x="1058170" y="366027"/>
                </a:cubicBezTo>
                <a:cubicBezTo>
                  <a:pt x="1037764" y="345621"/>
                  <a:pt x="1059692" y="290607"/>
                  <a:pt x="1074333" y="275966"/>
                </a:cubicBezTo>
                <a:cubicBezTo>
                  <a:pt x="1081653" y="268645"/>
                  <a:pt x="1094472" y="264097"/>
                  <a:pt x="1108012" y="263931"/>
                </a:cubicBezTo>
                <a:close/>
                <a:moveTo>
                  <a:pt x="763865" y="213531"/>
                </a:moveTo>
                <a:cubicBezTo>
                  <a:pt x="829482" y="213531"/>
                  <a:pt x="945898" y="291848"/>
                  <a:pt x="992465" y="353231"/>
                </a:cubicBezTo>
                <a:cubicBezTo>
                  <a:pt x="1039032" y="414614"/>
                  <a:pt x="1049615" y="514098"/>
                  <a:pt x="1043265" y="581831"/>
                </a:cubicBezTo>
                <a:cubicBezTo>
                  <a:pt x="1036915" y="649564"/>
                  <a:pt x="1051732" y="668614"/>
                  <a:pt x="954365" y="759631"/>
                </a:cubicBezTo>
                <a:cubicBezTo>
                  <a:pt x="856998" y="850648"/>
                  <a:pt x="535265" y="1068664"/>
                  <a:pt x="459065" y="1127931"/>
                </a:cubicBezTo>
                <a:cubicBezTo>
                  <a:pt x="382865" y="1187198"/>
                  <a:pt x="306665" y="1301498"/>
                  <a:pt x="230465" y="1305731"/>
                </a:cubicBezTo>
                <a:cubicBezTo>
                  <a:pt x="154265" y="1309964"/>
                  <a:pt x="12448" y="1225298"/>
                  <a:pt x="1865" y="1153331"/>
                </a:cubicBezTo>
                <a:cubicBezTo>
                  <a:pt x="-8718" y="1081364"/>
                  <a:pt x="23032" y="945898"/>
                  <a:pt x="166965" y="873931"/>
                </a:cubicBezTo>
                <a:cubicBezTo>
                  <a:pt x="310898" y="801964"/>
                  <a:pt x="355348" y="846414"/>
                  <a:pt x="420965" y="823131"/>
                </a:cubicBezTo>
                <a:cubicBezTo>
                  <a:pt x="486582" y="799848"/>
                  <a:pt x="516215" y="774448"/>
                  <a:pt x="560665" y="734231"/>
                </a:cubicBezTo>
                <a:cubicBezTo>
                  <a:pt x="605115" y="694014"/>
                  <a:pt x="681315" y="645331"/>
                  <a:pt x="687665" y="581831"/>
                </a:cubicBezTo>
                <a:cubicBezTo>
                  <a:pt x="694015" y="518331"/>
                  <a:pt x="586065" y="414614"/>
                  <a:pt x="598765" y="353231"/>
                </a:cubicBezTo>
                <a:cubicBezTo>
                  <a:pt x="611465" y="291848"/>
                  <a:pt x="698248" y="213531"/>
                  <a:pt x="763865" y="213531"/>
                </a:cubicBezTo>
                <a:close/>
                <a:moveTo>
                  <a:pt x="1036431" y="129524"/>
                </a:moveTo>
                <a:cubicBezTo>
                  <a:pt x="1050986" y="129983"/>
                  <a:pt x="1066523" y="135189"/>
                  <a:pt x="1077979" y="146644"/>
                </a:cubicBezTo>
                <a:cubicBezTo>
                  <a:pt x="1100890" y="169556"/>
                  <a:pt x="1098800" y="208793"/>
                  <a:pt x="1083743" y="223851"/>
                </a:cubicBezTo>
                <a:cubicBezTo>
                  <a:pt x="1068686" y="238908"/>
                  <a:pt x="1010548" y="259898"/>
                  <a:pt x="987637" y="236987"/>
                </a:cubicBezTo>
                <a:cubicBezTo>
                  <a:pt x="964725" y="214075"/>
                  <a:pt x="985716" y="155938"/>
                  <a:pt x="1000773" y="140880"/>
                </a:cubicBezTo>
                <a:cubicBezTo>
                  <a:pt x="1008302" y="133352"/>
                  <a:pt x="1021875" y="129065"/>
                  <a:pt x="1036431" y="129524"/>
                </a:cubicBezTo>
                <a:close/>
                <a:moveTo>
                  <a:pt x="887345" y="66"/>
                </a:moveTo>
                <a:cubicBezTo>
                  <a:pt x="908214" y="841"/>
                  <a:pt x="930527" y="8428"/>
                  <a:pt x="947041" y="24941"/>
                </a:cubicBezTo>
                <a:cubicBezTo>
                  <a:pt x="980068" y="57968"/>
                  <a:pt x="977387" y="114196"/>
                  <a:pt x="955924" y="135659"/>
                </a:cubicBezTo>
                <a:cubicBezTo>
                  <a:pt x="934461" y="157122"/>
                  <a:pt x="851292" y="186743"/>
                  <a:pt x="818265" y="153717"/>
                </a:cubicBezTo>
                <a:cubicBezTo>
                  <a:pt x="785239" y="120690"/>
                  <a:pt x="814860" y="37521"/>
                  <a:pt x="836323" y="16058"/>
                </a:cubicBezTo>
                <a:cubicBezTo>
                  <a:pt x="847054" y="5326"/>
                  <a:pt x="866477" y="-710"/>
                  <a:pt x="887345" y="66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任意多边形 3"/>
          <p:cNvSpPr>
            <a:spLocks noChangeArrowheads="1"/>
          </p:cNvSpPr>
          <p:nvPr/>
        </p:nvSpPr>
        <p:spPr bwMode="auto">
          <a:xfrm>
            <a:off x="6516689" y="1217989"/>
            <a:ext cx="879475" cy="1008373"/>
          </a:xfrm>
          <a:custGeom>
            <a:avLst/>
            <a:gdLst>
              <a:gd name="T0" fmla="*/ 0 w 1184474"/>
              <a:gd name="T1" fmla="*/ 0 h 1305883"/>
              <a:gd name="T2" fmla="*/ 1184474 w 1184474"/>
              <a:gd name="T3" fmla="*/ 1305883 h 1305883"/>
            </a:gdLst>
            <a:ahLst/>
            <a:cxnLst/>
            <a:rect l="T0" t="T1" r="T2" b="T3"/>
            <a:pathLst>
              <a:path w="1184474" h="1305883">
                <a:moveTo>
                  <a:pt x="1128301" y="542257"/>
                </a:moveTo>
                <a:cubicBezTo>
                  <a:pt x="1138996" y="544244"/>
                  <a:pt x="1150947" y="549813"/>
                  <a:pt x="1160623" y="559490"/>
                </a:cubicBezTo>
                <a:cubicBezTo>
                  <a:pt x="1179976" y="578842"/>
                  <a:pt x="1182899" y="607295"/>
                  <a:pt x="1173598" y="616596"/>
                </a:cubicBezTo>
                <a:cubicBezTo>
                  <a:pt x="1164297" y="625897"/>
                  <a:pt x="1124169" y="634649"/>
                  <a:pt x="1104816" y="615297"/>
                </a:cubicBezTo>
                <a:cubicBezTo>
                  <a:pt x="1085464" y="595944"/>
                  <a:pt x="1094216" y="555816"/>
                  <a:pt x="1103517" y="546515"/>
                </a:cubicBezTo>
                <a:cubicBezTo>
                  <a:pt x="1108167" y="541864"/>
                  <a:pt x="1117606" y="540270"/>
                  <a:pt x="1128301" y="542257"/>
                </a:cubicBezTo>
                <a:close/>
                <a:moveTo>
                  <a:pt x="1129951" y="407312"/>
                </a:moveTo>
                <a:cubicBezTo>
                  <a:pt x="1142445" y="408682"/>
                  <a:pt x="1156099" y="414183"/>
                  <a:pt x="1166678" y="424762"/>
                </a:cubicBezTo>
                <a:cubicBezTo>
                  <a:pt x="1187836" y="445920"/>
                  <a:pt x="1188681" y="479378"/>
                  <a:pt x="1176799" y="491260"/>
                </a:cubicBezTo>
                <a:cubicBezTo>
                  <a:pt x="1164917" y="503142"/>
                  <a:pt x="1116544" y="517212"/>
                  <a:pt x="1095386" y="496054"/>
                </a:cubicBezTo>
                <a:cubicBezTo>
                  <a:pt x="1074229" y="474896"/>
                  <a:pt x="1088298" y="426523"/>
                  <a:pt x="1100180" y="414641"/>
                </a:cubicBezTo>
                <a:cubicBezTo>
                  <a:pt x="1106121" y="408700"/>
                  <a:pt x="1117456" y="405941"/>
                  <a:pt x="1129951" y="407312"/>
                </a:cubicBezTo>
                <a:close/>
                <a:moveTo>
                  <a:pt x="1108012" y="263931"/>
                </a:moveTo>
                <a:cubicBezTo>
                  <a:pt x="1121552" y="263764"/>
                  <a:pt x="1135813" y="267978"/>
                  <a:pt x="1146016" y="278181"/>
                </a:cubicBezTo>
                <a:cubicBezTo>
                  <a:pt x="1166422" y="298587"/>
                  <a:pt x="1162872" y="335223"/>
                  <a:pt x="1148231" y="349864"/>
                </a:cubicBezTo>
                <a:cubicBezTo>
                  <a:pt x="1133590" y="364505"/>
                  <a:pt x="1078576" y="386433"/>
                  <a:pt x="1058170" y="366027"/>
                </a:cubicBezTo>
                <a:cubicBezTo>
                  <a:pt x="1037764" y="345621"/>
                  <a:pt x="1059692" y="290607"/>
                  <a:pt x="1074333" y="275966"/>
                </a:cubicBezTo>
                <a:cubicBezTo>
                  <a:pt x="1081653" y="268645"/>
                  <a:pt x="1094472" y="264097"/>
                  <a:pt x="1108012" y="263931"/>
                </a:cubicBezTo>
                <a:close/>
                <a:moveTo>
                  <a:pt x="763865" y="213531"/>
                </a:moveTo>
                <a:cubicBezTo>
                  <a:pt x="829482" y="213531"/>
                  <a:pt x="945898" y="291848"/>
                  <a:pt x="992465" y="353231"/>
                </a:cubicBezTo>
                <a:cubicBezTo>
                  <a:pt x="1039032" y="414614"/>
                  <a:pt x="1049615" y="514098"/>
                  <a:pt x="1043265" y="581831"/>
                </a:cubicBezTo>
                <a:cubicBezTo>
                  <a:pt x="1036915" y="649564"/>
                  <a:pt x="1051732" y="668614"/>
                  <a:pt x="954365" y="759631"/>
                </a:cubicBezTo>
                <a:cubicBezTo>
                  <a:pt x="856998" y="850648"/>
                  <a:pt x="535265" y="1068664"/>
                  <a:pt x="459065" y="1127931"/>
                </a:cubicBezTo>
                <a:cubicBezTo>
                  <a:pt x="382865" y="1187198"/>
                  <a:pt x="306665" y="1301498"/>
                  <a:pt x="230465" y="1305731"/>
                </a:cubicBezTo>
                <a:cubicBezTo>
                  <a:pt x="154265" y="1309964"/>
                  <a:pt x="12448" y="1225298"/>
                  <a:pt x="1865" y="1153331"/>
                </a:cubicBezTo>
                <a:cubicBezTo>
                  <a:pt x="-8718" y="1081364"/>
                  <a:pt x="23032" y="945898"/>
                  <a:pt x="166965" y="873931"/>
                </a:cubicBezTo>
                <a:cubicBezTo>
                  <a:pt x="310898" y="801964"/>
                  <a:pt x="355348" y="846414"/>
                  <a:pt x="420965" y="823131"/>
                </a:cubicBezTo>
                <a:cubicBezTo>
                  <a:pt x="486582" y="799848"/>
                  <a:pt x="516215" y="774448"/>
                  <a:pt x="560665" y="734231"/>
                </a:cubicBezTo>
                <a:cubicBezTo>
                  <a:pt x="605115" y="694014"/>
                  <a:pt x="681315" y="645331"/>
                  <a:pt x="687665" y="581831"/>
                </a:cubicBezTo>
                <a:cubicBezTo>
                  <a:pt x="694015" y="518331"/>
                  <a:pt x="586065" y="414614"/>
                  <a:pt x="598765" y="353231"/>
                </a:cubicBezTo>
                <a:cubicBezTo>
                  <a:pt x="611465" y="291848"/>
                  <a:pt x="698248" y="213531"/>
                  <a:pt x="763865" y="213531"/>
                </a:cubicBezTo>
                <a:close/>
                <a:moveTo>
                  <a:pt x="1036431" y="129524"/>
                </a:moveTo>
                <a:cubicBezTo>
                  <a:pt x="1050986" y="129983"/>
                  <a:pt x="1066523" y="135189"/>
                  <a:pt x="1077979" y="146644"/>
                </a:cubicBezTo>
                <a:cubicBezTo>
                  <a:pt x="1100890" y="169556"/>
                  <a:pt x="1098800" y="208793"/>
                  <a:pt x="1083743" y="223851"/>
                </a:cubicBezTo>
                <a:cubicBezTo>
                  <a:pt x="1068686" y="238908"/>
                  <a:pt x="1010548" y="259898"/>
                  <a:pt x="987637" y="236987"/>
                </a:cubicBezTo>
                <a:cubicBezTo>
                  <a:pt x="964725" y="214075"/>
                  <a:pt x="985716" y="155938"/>
                  <a:pt x="1000773" y="140880"/>
                </a:cubicBezTo>
                <a:cubicBezTo>
                  <a:pt x="1008302" y="133352"/>
                  <a:pt x="1021875" y="129065"/>
                  <a:pt x="1036431" y="129524"/>
                </a:cubicBezTo>
                <a:close/>
                <a:moveTo>
                  <a:pt x="887345" y="66"/>
                </a:moveTo>
                <a:cubicBezTo>
                  <a:pt x="908214" y="841"/>
                  <a:pt x="930527" y="8428"/>
                  <a:pt x="947041" y="24941"/>
                </a:cubicBezTo>
                <a:cubicBezTo>
                  <a:pt x="980068" y="57968"/>
                  <a:pt x="977387" y="114196"/>
                  <a:pt x="955924" y="135659"/>
                </a:cubicBezTo>
                <a:cubicBezTo>
                  <a:pt x="934461" y="157122"/>
                  <a:pt x="851292" y="186743"/>
                  <a:pt x="818265" y="153717"/>
                </a:cubicBezTo>
                <a:cubicBezTo>
                  <a:pt x="785239" y="120690"/>
                  <a:pt x="814860" y="37521"/>
                  <a:pt x="836323" y="16058"/>
                </a:cubicBezTo>
                <a:cubicBezTo>
                  <a:pt x="847054" y="5326"/>
                  <a:pt x="866477" y="-710"/>
                  <a:pt x="887345" y="66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80111" y="3689030"/>
            <a:ext cx="2270125" cy="67903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rgbClr val="4D4D4D"/>
                </a:solidFill>
                <a:ea typeface="微软雅黑" panose="020B0503020204020204" pitchFamily="34" charset="-122"/>
              </a:defRPr>
            </a:lvl1pPr>
          </a:lstStyle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chemeClr val="bg1"/>
                </a:solidFill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  <a:sym typeface="Gill Sans" charset="0"/>
              </a:rPr>
              <a:t>11 descriptive features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chemeClr val="bg1"/>
                </a:solidFill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  <a:sym typeface="Gill Sans" charset="0"/>
              </a:rPr>
              <a:t>High dimension</a:t>
            </a:r>
            <a:endParaRPr lang="en-US" altLang="zh-CN" sz="1600" dirty="0">
              <a:solidFill>
                <a:schemeClr val="bg1"/>
              </a:solidFill>
              <a:latin typeface="Times New Roman" panose="02020603050405020304" pitchFamily="18" charset="0"/>
              <a:ea typeface="微软雅黑"/>
              <a:cs typeface="Times New Roman" panose="02020603050405020304" pitchFamily="18" charset="0"/>
              <a:sym typeface="Lato Light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69682" y="891323"/>
            <a:ext cx="2471546" cy="67903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rgbClr val="4D4D4D"/>
                </a:solidFill>
                <a:ea typeface="微软雅黑" panose="020B0503020204020204" pitchFamily="34" charset="-122"/>
              </a:defRPr>
            </a:lvl1pPr>
          </a:lstStyle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chemeClr val="bg1"/>
                </a:solidFill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  <a:sym typeface="Gill Sans" charset="0"/>
              </a:rPr>
              <a:t>linear regression with gradient descent</a:t>
            </a:r>
            <a:endParaRPr lang="en-US" altLang="zh-CN" sz="1600" dirty="0">
              <a:solidFill>
                <a:schemeClr val="bg1"/>
              </a:solidFill>
              <a:latin typeface="Times New Roman" panose="02020603050405020304" pitchFamily="18" charset="0"/>
              <a:ea typeface="微软雅黑"/>
              <a:cs typeface="Times New Roman" panose="02020603050405020304" pitchFamily="18" charset="0"/>
              <a:sym typeface="Lato Light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32757" y="3642632"/>
            <a:ext cx="1905000" cy="37202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rgbClr val="4D4D4D"/>
                </a:solidFill>
                <a:ea typeface="微软雅黑" panose="020B0503020204020204" pitchFamily="34" charset="-122"/>
              </a:defRPr>
            </a:lvl1pPr>
          </a:lstStyle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chemeClr val="bg1"/>
                </a:solidFill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  <a:sym typeface="Gill Sans" charset="0"/>
              </a:rPr>
              <a:t>Data partitioning</a:t>
            </a:r>
            <a:endParaRPr lang="en-US" altLang="zh-CN" sz="1600" dirty="0">
              <a:solidFill>
                <a:schemeClr val="bg1"/>
              </a:solidFill>
              <a:latin typeface="Times New Roman" panose="02020603050405020304" pitchFamily="18" charset="0"/>
              <a:ea typeface="微软雅黑"/>
              <a:cs typeface="Times New Roman" panose="02020603050405020304" pitchFamily="18" charset="0"/>
              <a:sym typeface="Lato Light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52918" y="1880733"/>
            <a:ext cx="2023678" cy="37125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rgbClr val="4D4D4D"/>
                </a:solidFill>
                <a:ea typeface="微软雅黑" panose="020B0503020204020204" pitchFamily="34" charset="-122"/>
              </a:defRPr>
            </a:lvl1pPr>
          </a:lstStyle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chemeClr val="bg1"/>
                </a:solidFill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  <a:sym typeface="Gill Sans" charset="0"/>
              </a:rPr>
              <a:t>Error-based learning</a:t>
            </a:r>
            <a:endParaRPr lang="en-US" altLang="zh-CN" sz="1600" dirty="0">
              <a:solidFill>
                <a:schemeClr val="bg1"/>
              </a:solidFill>
              <a:latin typeface="Times New Roman" panose="02020603050405020304" pitchFamily="18" charset="0"/>
              <a:ea typeface="微软雅黑"/>
              <a:cs typeface="Times New Roman" panose="02020603050405020304" pitchFamily="18" charset="0"/>
              <a:sym typeface="Lato Light" charset="0"/>
            </a:endParaRPr>
          </a:p>
        </p:txBody>
      </p:sp>
      <p:sp>
        <p:nvSpPr>
          <p:cNvPr id="9" name="矩形 1"/>
          <p:cNvSpPr>
            <a:spLocks noChangeArrowheads="1"/>
          </p:cNvSpPr>
          <p:nvPr/>
        </p:nvSpPr>
        <p:spPr bwMode="auto">
          <a:xfrm>
            <a:off x="4565651" y="2073916"/>
            <a:ext cx="1008063" cy="881335"/>
          </a:xfrm>
          <a:custGeom>
            <a:avLst/>
            <a:gdLst>
              <a:gd name="T0" fmla="*/ 0 w 1008063"/>
              <a:gd name="T1" fmla="*/ 0 h 881063"/>
              <a:gd name="T2" fmla="*/ 1008063 w 1008063"/>
              <a:gd name="T3" fmla="*/ 881063 h 881063"/>
            </a:gdLst>
            <a:ahLst/>
            <a:cxnLst/>
            <a:rect l="T0" t="T1" r="T2" b="T3"/>
            <a:pathLst>
              <a:path w="1008063" h="881063">
                <a:moveTo>
                  <a:pt x="942728" y="158110"/>
                </a:moveTo>
                <a:cubicBezTo>
                  <a:pt x="958837" y="158686"/>
                  <a:pt x="976062" y="164329"/>
                  <a:pt x="988810" y="176613"/>
                </a:cubicBezTo>
                <a:cubicBezTo>
                  <a:pt x="1001557" y="188897"/>
                  <a:pt x="1007414" y="205494"/>
                  <a:pt x="1008012" y="221018"/>
                </a:cubicBezTo>
                <a:cubicBezTo>
                  <a:pt x="1008611" y="236540"/>
                  <a:pt x="1003951" y="250988"/>
                  <a:pt x="995667" y="258970"/>
                </a:cubicBezTo>
                <a:cubicBezTo>
                  <a:pt x="979099" y="274935"/>
                  <a:pt x="914897" y="296968"/>
                  <a:pt x="889402" y="272402"/>
                </a:cubicBezTo>
                <a:cubicBezTo>
                  <a:pt x="863908" y="247835"/>
                  <a:pt x="886774" y="185970"/>
                  <a:pt x="903342" y="170005"/>
                </a:cubicBezTo>
                <a:cubicBezTo>
                  <a:pt x="911626" y="162023"/>
                  <a:pt x="926619" y="157533"/>
                  <a:pt x="942728" y="158110"/>
                </a:cubicBezTo>
                <a:close/>
                <a:moveTo>
                  <a:pt x="601892" y="104078"/>
                </a:moveTo>
                <a:cubicBezTo>
                  <a:pt x="647770" y="105923"/>
                  <a:pt x="699852" y="116845"/>
                  <a:pt x="735390" y="142824"/>
                </a:cubicBezTo>
                <a:cubicBezTo>
                  <a:pt x="782774" y="177463"/>
                  <a:pt x="843230" y="264059"/>
                  <a:pt x="843230" y="312867"/>
                </a:cubicBezTo>
                <a:cubicBezTo>
                  <a:pt x="843230" y="361676"/>
                  <a:pt x="782774" y="426229"/>
                  <a:pt x="735390" y="435676"/>
                </a:cubicBezTo>
                <a:cubicBezTo>
                  <a:pt x="688006" y="445123"/>
                  <a:pt x="607942" y="364825"/>
                  <a:pt x="558924" y="369548"/>
                </a:cubicBezTo>
                <a:cubicBezTo>
                  <a:pt x="509906" y="374272"/>
                  <a:pt x="472326" y="430952"/>
                  <a:pt x="441281" y="464016"/>
                </a:cubicBezTo>
                <a:cubicBezTo>
                  <a:pt x="410236" y="497080"/>
                  <a:pt x="390628" y="519122"/>
                  <a:pt x="372655" y="567931"/>
                </a:cubicBezTo>
                <a:cubicBezTo>
                  <a:pt x="354682" y="616740"/>
                  <a:pt x="388995" y="649804"/>
                  <a:pt x="333441" y="756867"/>
                </a:cubicBezTo>
                <a:cubicBezTo>
                  <a:pt x="277887" y="863931"/>
                  <a:pt x="173315" y="887548"/>
                  <a:pt x="117761" y="879676"/>
                </a:cubicBezTo>
                <a:cubicBezTo>
                  <a:pt x="62207" y="871804"/>
                  <a:pt x="-3151" y="766314"/>
                  <a:pt x="117" y="709633"/>
                </a:cubicBezTo>
                <a:cubicBezTo>
                  <a:pt x="3385" y="652952"/>
                  <a:pt x="91617" y="596272"/>
                  <a:pt x="137368" y="539591"/>
                </a:cubicBezTo>
                <a:cubicBezTo>
                  <a:pt x="183119" y="482910"/>
                  <a:pt x="351414" y="243591"/>
                  <a:pt x="421673" y="171165"/>
                </a:cubicBezTo>
                <a:cubicBezTo>
                  <a:pt x="491933" y="98739"/>
                  <a:pt x="506638" y="109761"/>
                  <a:pt x="558924" y="105037"/>
                </a:cubicBezTo>
                <a:cubicBezTo>
                  <a:pt x="571996" y="103856"/>
                  <a:pt x="586599" y="103463"/>
                  <a:pt x="601892" y="104078"/>
                </a:cubicBezTo>
                <a:close/>
                <a:moveTo>
                  <a:pt x="862789" y="66481"/>
                </a:moveTo>
                <a:cubicBezTo>
                  <a:pt x="874025" y="66822"/>
                  <a:pt x="886019" y="70694"/>
                  <a:pt x="894862" y="79215"/>
                </a:cubicBezTo>
                <a:cubicBezTo>
                  <a:pt x="903705" y="87737"/>
                  <a:pt x="907724" y="99294"/>
                  <a:pt x="908078" y="110121"/>
                </a:cubicBezTo>
                <a:cubicBezTo>
                  <a:pt x="908432" y="120948"/>
                  <a:pt x="905123" y="131044"/>
                  <a:pt x="899312" y="136645"/>
                </a:cubicBezTo>
                <a:cubicBezTo>
                  <a:pt x="887688" y="147845"/>
                  <a:pt x="842810" y="163459"/>
                  <a:pt x="825123" y="146416"/>
                </a:cubicBezTo>
                <a:cubicBezTo>
                  <a:pt x="807437" y="129374"/>
                  <a:pt x="823640" y="86128"/>
                  <a:pt x="835263" y="74928"/>
                </a:cubicBezTo>
                <a:cubicBezTo>
                  <a:pt x="841075" y="69328"/>
                  <a:pt x="851553" y="66139"/>
                  <a:pt x="862789" y="66481"/>
                </a:cubicBezTo>
                <a:close/>
                <a:moveTo>
                  <a:pt x="763988" y="18007"/>
                </a:moveTo>
                <a:cubicBezTo>
                  <a:pt x="774440" y="17883"/>
                  <a:pt x="785448" y="21017"/>
                  <a:pt x="793324" y="28607"/>
                </a:cubicBezTo>
                <a:cubicBezTo>
                  <a:pt x="801200" y="36196"/>
                  <a:pt x="804453" y="46804"/>
                  <a:pt x="804324" y="56876"/>
                </a:cubicBezTo>
                <a:cubicBezTo>
                  <a:pt x="804196" y="66947"/>
                  <a:pt x="800685" y="76483"/>
                  <a:pt x="795034" y="81927"/>
                </a:cubicBezTo>
                <a:cubicBezTo>
                  <a:pt x="783732" y="92818"/>
                  <a:pt x="741264" y="109129"/>
                  <a:pt x="725512" y="93950"/>
                </a:cubicBezTo>
                <a:cubicBezTo>
                  <a:pt x="709760" y="78771"/>
                  <a:pt x="726687" y="37850"/>
                  <a:pt x="737989" y="26959"/>
                </a:cubicBezTo>
                <a:cubicBezTo>
                  <a:pt x="743640" y="21514"/>
                  <a:pt x="753536" y="18131"/>
                  <a:pt x="763988" y="18007"/>
                </a:cubicBezTo>
                <a:close/>
                <a:moveTo>
                  <a:pt x="551220" y="4923"/>
                </a:moveTo>
                <a:cubicBezTo>
                  <a:pt x="559475" y="6401"/>
                  <a:pt x="568701" y="10543"/>
                  <a:pt x="576170" y="17741"/>
                </a:cubicBezTo>
                <a:cubicBezTo>
                  <a:pt x="583640" y="24939"/>
                  <a:pt x="587939" y="33828"/>
                  <a:pt x="589473" y="41784"/>
                </a:cubicBezTo>
                <a:cubicBezTo>
                  <a:pt x="591007" y="49739"/>
                  <a:pt x="589776" y="56760"/>
                  <a:pt x="586186" y="60219"/>
                </a:cubicBezTo>
                <a:cubicBezTo>
                  <a:pt x="579006" y="67138"/>
                  <a:pt x="548030" y="73648"/>
                  <a:pt x="533091" y="59253"/>
                </a:cubicBezTo>
                <a:cubicBezTo>
                  <a:pt x="518152" y="44857"/>
                  <a:pt x="524908" y="15008"/>
                  <a:pt x="532088" y="8090"/>
                </a:cubicBezTo>
                <a:cubicBezTo>
                  <a:pt x="535678" y="4631"/>
                  <a:pt x="542964" y="3445"/>
                  <a:pt x="551220" y="4923"/>
                </a:cubicBezTo>
                <a:close/>
                <a:moveTo>
                  <a:pt x="651821" y="257"/>
                </a:moveTo>
                <a:cubicBezTo>
                  <a:pt x="661466" y="1276"/>
                  <a:pt x="672006" y="5368"/>
                  <a:pt x="680172" y="13237"/>
                </a:cubicBezTo>
                <a:cubicBezTo>
                  <a:pt x="688338" y="21106"/>
                  <a:pt x="692585" y="31263"/>
                  <a:pt x="693642" y="40556"/>
                </a:cubicBezTo>
                <a:cubicBezTo>
                  <a:pt x="694701" y="49851"/>
                  <a:pt x="692571" y="58282"/>
                  <a:pt x="687985" y="62701"/>
                </a:cubicBezTo>
                <a:cubicBezTo>
                  <a:pt x="678813" y="71540"/>
                  <a:pt x="641472" y="82005"/>
                  <a:pt x="625139" y="66267"/>
                </a:cubicBezTo>
                <a:cubicBezTo>
                  <a:pt x="608806" y="50529"/>
                  <a:pt x="619667" y="14547"/>
                  <a:pt x="628840" y="5709"/>
                </a:cubicBezTo>
                <a:cubicBezTo>
                  <a:pt x="633426" y="1290"/>
                  <a:pt x="642176" y="-763"/>
                  <a:pt x="651821" y="257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21"/>
          <p:cNvSpPr/>
          <p:nvPr/>
        </p:nvSpPr>
        <p:spPr>
          <a:xfrm>
            <a:off x="3165476" y="3828645"/>
            <a:ext cx="1008063" cy="879747"/>
          </a:xfrm>
          <a:custGeom>
            <a:avLst/>
            <a:gdLst/>
            <a:ahLst/>
            <a:cxnLst/>
            <a:rect l="l" t="t" r="r" b="b"/>
            <a:pathLst>
              <a:path w="1008063" h="879475">
                <a:moveTo>
                  <a:pt x="942729" y="157825"/>
                </a:moveTo>
                <a:cubicBezTo>
                  <a:pt x="958838" y="158400"/>
                  <a:pt x="976062" y="164033"/>
                  <a:pt x="988810" y="176295"/>
                </a:cubicBezTo>
                <a:cubicBezTo>
                  <a:pt x="1001557" y="188557"/>
                  <a:pt x="1007414" y="205124"/>
                  <a:pt x="1008012" y="220619"/>
                </a:cubicBezTo>
                <a:cubicBezTo>
                  <a:pt x="1008611" y="236114"/>
                  <a:pt x="1003952" y="250535"/>
                  <a:pt x="995667" y="258503"/>
                </a:cubicBezTo>
                <a:cubicBezTo>
                  <a:pt x="979099" y="274440"/>
                  <a:pt x="914897" y="296433"/>
                  <a:pt x="889403" y="271911"/>
                </a:cubicBezTo>
                <a:cubicBezTo>
                  <a:pt x="863909" y="247389"/>
                  <a:pt x="886774" y="185636"/>
                  <a:pt x="903342" y="169699"/>
                </a:cubicBezTo>
                <a:cubicBezTo>
                  <a:pt x="911626" y="161731"/>
                  <a:pt x="926620" y="157249"/>
                  <a:pt x="942729" y="157825"/>
                </a:cubicBezTo>
                <a:close/>
                <a:moveTo>
                  <a:pt x="601892" y="103890"/>
                </a:moveTo>
                <a:cubicBezTo>
                  <a:pt x="647770" y="105732"/>
                  <a:pt x="699852" y="116635"/>
                  <a:pt x="735390" y="142567"/>
                </a:cubicBezTo>
                <a:cubicBezTo>
                  <a:pt x="782774" y="177144"/>
                  <a:pt x="843230" y="263583"/>
                  <a:pt x="843230" y="312303"/>
                </a:cubicBezTo>
                <a:cubicBezTo>
                  <a:pt x="843230" y="361024"/>
                  <a:pt x="782774" y="425461"/>
                  <a:pt x="735390" y="434891"/>
                </a:cubicBezTo>
                <a:cubicBezTo>
                  <a:pt x="688006" y="444320"/>
                  <a:pt x="607943" y="364167"/>
                  <a:pt x="558924" y="368882"/>
                </a:cubicBezTo>
                <a:cubicBezTo>
                  <a:pt x="509906" y="373597"/>
                  <a:pt x="472326" y="430176"/>
                  <a:pt x="441281" y="463180"/>
                </a:cubicBezTo>
                <a:cubicBezTo>
                  <a:pt x="410236" y="496184"/>
                  <a:pt x="390628" y="518187"/>
                  <a:pt x="372655" y="566908"/>
                </a:cubicBezTo>
                <a:cubicBezTo>
                  <a:pt x="354682" y="615628"/>
                  <a:pt x="388995" y="648633"/>
                  <a:pt x="333441" y="755503"/>
                </a:cubicBezTo>
                <a:cubicBezTo>
                  <a:pt x="277887" y="862374"/>
                  <a:pt x="173315" y="885948"/>
                  <a:pt x="117761" y="878090"/>
                </a:cubicBezTo>
                <a:cubicBezTo>
                  <a:pt x="62207" y="870233"/>
                  <a:pt x="-3150" y="764933"/>
                  <a:pt x="117" y="708354"/>
                </a:cubicBezTo>
                <a:cubicBezTo>
                  <a:pt x="3385" y="651776"/>
                  <a:pt x="91618" y="595197"/>
                  <a:pt x="137368" y="538618"/>
                </a:cubicBezTo>
                <a:cubicBezTo>
                  <a:pt x="183119" y="482040"/>
                  <a:pt x="351414" y="243152"/>
                  <a:pt x="421673" y="170857"/>
                </a:cubicBezTo>
                <a:cubicBezTo>
                  <a:pt x="491933" y="98562"/>
                  <a:pt x="506639" y="109563"/>
                  <a:pt x="558924" y="104848"/>
                </a:cubicBezTo>
                <a:cubicBezTo>
                  <a:pt x="571996" y="103669"/>
                  <a:pt x="586599" y="103277"/>
                  <a:pt x="601892" y="103890"/>
                </a:cubicBezTo>
                <a:close/>
                <a:moveTo>
                  <a:pt x="862789" y="66361"/>
                </a:moveTo>
                <a:cubicBezTo>
                  <a:pt x="874025" y="66702"/>
                  <a:pt x="886019" y="70567"/>
                  <a:pt x="894863" y="79073"/>
                </a:cubicBezTo>
                <a:cubicBezTo>
                  <a:pt x="903705" y="87579"/>
                  <a:pt x="907724" y="99115"/>
                  <a:pt x="908078" y="109923"/>
                </a:cubicBezTo>
                <a:cubicBezTo>
                  <a:pt x="908432" y="120730"/>
                  <a:pt x="905123" y="130808"/>
                  <a:pt x="899312" y="136399"/>
                </a:cubicBezTo>
                <a:cubicBezTo>
                  <a:pt x="887688" y="147579"/>
                  <a:pt x="842810" y="163164"/>
                  <a:pt x="825123" y="146152"/>
                </a:cubicBezTo>
                <a:cubicBezTo>
                  <a:pt x="807437" y="129141"/>
                  <a:pt x="823640" y="85973"/>
                  <a:pt x="835263" y="74793"/>
                </a:cubicBezTo>
                <a:cubicBezTo>
                  <a:pt x="841075" y="69203"/>
                  <a:pt x="851553" y="66020"/>
                  <a:pt x="862789" y="66361"/>
                </a:cubicBezTo>
                <a:close/>
                <a:moveTo>
                  <a:pt x="763988" y="17975"/>
                </a:moveTo>
                <a:cubicBezTo>
                  <a:pt x="774439" y="17851"/>
                  <a:pt x="785448" y="20979"/>
                  <a:pt x="793324" y="28555"/>
                </a:cubicBezTo>
                <a:cubicBezTo>
                  <a:pt x="801200" y="36131"/>
                  <a:pt x="804453" y="46720"/>
                  <a:pt x="804324" y="56773"/>
                </a:cubicBezTo>
                <a:cubicBezTo>
                  <a:pt x="804196" y="66827"/>
                  <a:pt x="800685" y="76345"/>
                  <a:pt x="795034" y="81780"/>
                </a:cubicBezTo>
                <a:cubicBezTo>
                  <a:pt x="783732" y="92651"/>
                  <a:pt x="741264" y="108933"/>
                  <a:pt x="725512" y="93781"/>
                </a:cubicBezTo>
                <a:cubicBezTo>
                  <a:pt x="709760" y="78630"/>
                  <a:pt x="726687" y="37782"/>
                  <a:pt x="737989" y="26911"/>
                </a:cubicBezTo>
                <a:cubicBezTo>
                  <a:pt x="743640" y="21475"/>
                  <a:pt x="753536" y="18098"/>
                  <a:pt x="763988" y="17975"/>
                </a:cubicBezTo>
                <a:close/>
                <a:moveTo>
                  <a:pt x="551219" y="4914"/>
                </a:moveTo>
                <a:cubicBezTo>
                  <a:pt x="559475" y="6390"/>
                  <a:pt x="568701" y="10525"/>
                  <a:pt x="576170" y="17710"/>
                </a:cubicBezTo>
                <a:cubicBezTo>
                  <a:pt x="583640" y="24894"/>
                  <a:pt x="587939" y="33768"/>
                  <a:pt x="589473" y="41709"/>
                </a:cubicBezTo>
                <a:cubicBezTo>
                  <a:pt x="591007" y="49650"/>
                  <a:pt x="589776" y="56658"/>
                  <a:pt x="586186" y="60111"/>
                </a:cubicBezTo>
                <a:cubicBezTo>
                  <a:pt x="579006" y="67017"/>
                  <a:pt x="548030" y="73515"/>
                  <a:pt x="533091" y="59146"/>
                </a:cubicBezTo>
                <a:cubicBezTo>
                  <a:pt x="518152" y="44777"/>
                  <a:pt x="524908" y="14982"/>
                  <a:pt x="532088" y="8076"/>
                </a:cubicBezTo>
                <a:cubicBezTo>
                  <a:pt x="535678" y="4623"/>
                  <a:pt x="542964" y="3439"/>
                  <a:pt x="551219" y="4914"/>
                </a:cubicBezTo>
                <a:close/>
                <a:moveTo>
                  <a:pt x="651821" y="257"/>
                </a:moveTo>
                <a:cubicBezTo>
                  <a:pt x="661466" y="1274"/>
                  <a:pt x="672006" y="5359"/>
                  <a:pt x="680172" y="13214"/>
                </a:cubicBezTo>
                <a:cubicBezTo>
                  <a:pt x="688339" y="21069"/>
                  <a:pt x="692585" y="31207"/>
                  <a:pt x="693643" y="40484"/>
                </a:cubicBezTo>
                <a:cubicBezTo>
                  <a:pt x="694701" y="49761"/>
                  <a:pt x="692571" y="58178"/>
                  <a:pt x="687985" y="62589"/>
                </a:cubicBezTo>
                <a:cubicBezTo>
                  <a:pt x="678813" y="71411"/>
                  <a:pt x="641472" y="81857"/>
                  <a:pt x="625139" y="66148"/>
                </a:cubicBezTo>
                <a:cubicBezTo>
                  <a:pt x="608806" y="50438"/>
                  <a:pt x="619668" y="14521"/>
                  <a:pt x="628840" y="5699"/>
                </a:cubicBezTo>
                <a:cubicBezTo>
                  <a:pt x="633426" y="1288"/>
                  <a:pt x="642176" y="-761"/>
                  <a:pt x="651821" y="257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9"/>
          <p:cNvCxnSpPr>
            <a:cxnSpLocks noChangeShapeType="1"/>
          </p:cNvCxnSpPr>
          <p:nvPr/>
        </p:nvCxnSpPr>
        <p:spPr bwMode="auto">
          <a:xfrm>
            <a:off x="2800351" y="2370870"/>
            <a:ext cx="2270125" cy="0"/>
          </a:xfrm>
          <a:prstGeom prst="line">
            <a:avLst/>
          </a:prstGeom>
          <a:noFill/>
          <a:ln w="9525" algn="ctr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" name="直接连接符 10"/>
          <p:cNvCxnSpPr>
            <a:cxnSpLocks noChangeShapeType="1"/>
          </p:cNvCxnSpPr>
          <p:nvPr/>
        </p:nvCxnSpPr>
        <p:spPr bwMode="auto">
          <a:xfrm>
            <a:off x="4914900" y="1614986"/>
            <a:ext cx="2268538" cy="0"/>
          </a:xfrm>
          <a:prstGeom prst="line">
            <a:avLst/>
          </a:prstGeom>
          <a:noFill/>
          <a:ln w="9525" algn="ctr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" name="直接连接符 11"/>
          <p:cNvCxnSpPr>
            <a:cxnSpLocks noChangeShapeType="1"/>
          </p:cNvCxnSpPr>
          <p:nvPr/>
        </p:nvCxnSpPr>
        <p:spPr bwMode="auto">
          <a:xfrm>
            <a:off x="1550989" y="4133539"/>
            <a:ext cx="2268537" cy="0"/>
          </a:xfrm>
          <a:prstGeom prst="line">
            <a:avLst/>
          </a:prstGeom>
          <a:noFill/>
          <a:ln w="9525" algn="ctr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直接连接符 12"/>
          <p:cNvCxnSpPr>
            <a:cxnSpLocks noChangeShapeType="1"/>
          </p:cNvCxnSpPr>
          <p:nvPr/>
        </p:nvCxnSpPr>
        <p:spPr bwMode="auto">
          <a:xfrm>
            <a:off x="5314951" y="3574566"/>
            <a:ext cx="2270125" cy="0"/>
          </a:xfrm>
          <a:prstGeom prst="line">
            <a:avLst/>
          </a:prstGeom>
          <a:noFill/>
          <a:ln w="9525" algn="ctr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BADAA942-CBC2-4322-B0F9-EFE87975FB70}"/>
              </a:ext>
            </a:extLst>
          </p:cNvPr>
          <p:cNvSpPr txBox="1"/>
          <p:nvPr/>
        </p:nvSpPr>
        <p:spPr>
          <a:xfrm>
            <a:off x="561220" y="514297"/>
            <a:ext cx="2586285" cy="377026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Model Construction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6">
            <a:extLst>
              <a:ext uri="{FF2B5EF4-FFF2-40B4-BE49-F238E27FC236}">
                <a16:creationId xmlns:a16="http://schemas.microsoft.com/office/drawing/2014/main" id="{FF19A161-6C7F-4A36-A5AD-1637CC7C9B7A}"/>
              </a:ext>
            </a:extLst>
          </p:cNvPr>
          <p:cNvSpPr txBox="1"/>
          <p:nvPr/>
        </p:nvSpPr>
        <p:spPr>
          <a:xfrm>
            <a:off x="1553370" y="4200815"/>
            <a:ext cx="1905000" cy="37202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rgbClr val="4D4D4D"/>
                </a:solidFill>
                <a:ea typeface="微软雅黑" panose="020B0503020204020204" pitchFamily="34" charset="-122"/>
              </a:defRPr>
            </a:lvl1pPr>
          </a:lstStyle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chemeClr val="bg1"/>
                </a:solidFill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  <a:sym typeface="Gill Sans" charset="0"/>
              </a:rPr>
              <a:t>80% &amp; 20%</a:t>
            </a:r>
            <a:endParaRPr lang="en-US" altLang="zh-CN" sz="1600" dirty="0">
              <a:solidFill>
                <a:schemeClr val="bg1"/>
              </a:solidFill>
              <a:latin typeface="Times New Roman" panose="02020603050405020304" pitchFamily="18" charset="0"/>
              <a:ea typeface="微软雅黑"/>
              <a:cs typeface="Times New Roman" panose="02020603050405020304" pitchFamily="18" charset="0"/>
              <a:sym typeface="Lato Light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6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  <p:bldP spid="6" grpId="0"/>
      <p:bldP spid="7" grpId="0"/>
      <p:bldP spid="8" grpId="0"/>
      <p:bldP spid="9" grpId="0" animBg="1"/>
      <p:bldP spid="10" grpId="0" animBg="1"/>
      <p:bldP spid="15" grpId="0" animBg="1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文本框 34">
            <a:extLst>
              <a:ext uri="{FF2B5EF4-FFF2-40B4-BE49-F238E27FC236}">
                <a16:creationId xmlns:a16="http://schemas.microsoft.com/office/drawing/2014/main" id="{DAA46D7D-5B8B-4351-BAA9-9CE378134849}"/>
              </a:ext>
            </a:extLst>
          </p:cNvPr>
          <p:cNvSpPr txBox="1"/>
          <p:nvPr/>
        </p:nvSpPr>
        <p:spPr>
          <a:xfrm>
            <a:off x="145881" y="192741"/>
            <a:ext cx="1983556" cy="377026"/>
          </a:xfrm>
          <a:prstGeom prst="rect">
            <a:avLst/>
          </a:prstGeom>
          <a:noFill/>
          <a:ln>
            <a:noFill/>
          </a:ln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Demonstration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BC620022-DEE2-4B63-8FF7-658D3B41845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87524" y="736340"/>
            <a:ext cx="8604956" cy="1836204"/>
          </a:xfrm>
          <a:prstGeom prst="rect">
            <a:avLst/>
          </a:prstGeom>
        </p:spPr>
      </p:pic>
      <p:sp>
        <p:nvSpPr>
          <p:cNvPr id="37" name="TextBox 7">
            <a:extLst>
              <a:ext uri="{FF2B5EF4-FFF2-40B4-BE49-F238E27FC236}">
                <a16:creationId xmlns:a16="http://schemas.microsoft.com/office/drawing/2014/main" id="{A526CE96-0B0D-449E-8F22-30AD5B4B2153}"/>
              </a:ext>
            </a:extLst>
          </p:cNvPr>
          <p:cNvSpPr txBox="1"/>
          <p:nvPr/>
        </p:nvSpPr>
        <p:spPr>
          <a:xfrm>
            <a:off x="179512" y="2968588"/>
            <a:ext cx="5508612" cy="98680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rgbClr val="4D4D4D"/>
                </a:solidFill>
                <a:ea typeface="微软雅黑" panose="020B0503020204020204" pitchFamily="34" charset="-122"/>
              </a:defRPr>
            </a:lvl1pPr>
          </a:lstStyle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chemeClr val="bg1"/>
                </a:solidFill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  <a:sym typeface="Gill Sans" charset="0"/>
              </a:rPr>
              <a:t>Output the training accuracy </a:t>
            </a:r>
            <a:r>
              <a:rPr lang="en-US" altLang="zh-CN" sz="1600" dirty="0">
                <a:solidFill>
                  <a:schemeClr val="bg1"/>
                </a:solidFill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  <a:sym typeface="Wingdings" panose="05000000000000000000" pitchFamily="2" charset="2"/>
              </a:rPr>
              <a:t> Ask for the input  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chemeClr val="bg1"/>
                </a:solidFill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  <a:sym typeface="Wingdings" panose="05000000000000000000" pitchFamily="2" charset="2"/>
              </a:rPr>
              <a:t>Convert to ‘</a:t>
            </a:r>
            <a:r>
              <a:rPr lang="en-US" altLang="zh-CN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  <a:sym typeface="Wingdings" panose="05000000000000000000" pitchFamily="2" charset="2"/>
              </a:rPr>
              <a:t>dict</a:t>
            </a:r>
            <a:r>
              <a:rPr lang="en-US" altLang="zh-CN" sz="1600" dirty="0">
                <a:solidFill>
                  <a:schemeClr val="bg1"/>
                </a:solidFill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  <a:sym typeface="Wingdings" panose="05000000000000000000" pitchFamily="2" charset="2"/>
              </a:rPr>
              <a:t>’  Convert to </a:t>
            </a:r>
            <a:r>
              <a:rPr lang="en-US" altLang="zh-CN" sz="1600" i="1" dirty="0" err="1">
                <a:solidFill>
                  <a:schemeClr val="bg1"/>
                </a:solidFill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  <a:sym typeface="Wingdings" panose="05000000000000000000" pitchFamily="2" charset="2"/>
              </a:rPr>
              <a:t>pandas</a:t>
            </a:r>
            <a:r>
              <a:rPr lang="en-US" altLang="zh-CN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  <a:sym typeface="Wingdings" panose="05000000000000000000" pitchFamily="2" charset="2"/>
              </a:rPr>
              <a:t>.DateFrame</a:t>
            </a:r>
            <a:r>
              <a:rPr lang="en-US" altLang="zh-CN" sz="1600" dirty="0">
                <a:solidFill>
                  <a:schemeClr val="bg1"/>
                </a:solidFill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  <a:sym typeface="Wingdings" panose="05000000000000000000" pitchFamily="2" charset="2"/>
              </a:rPr>
              <a:t>() </a:t>
            </a:r>
          </a:p>
          <a:p>
            <a:pPr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chemeClr val="bg1"/>
                </a:solidFill>
                <a:latin typeface="Times New Roman" panose="02020603050405020304" pitchFamily="18" charset="0"/>
                <a:ea typeface="微软雅黑"/>
                <a:cs typeface="Times New Roman" panose="02020603050405020304" pitchFamily="18" charset="0"/>
                <a:sym typeface="Wingdings" panose="05000000000000000000" pitchFamily="2" charset="2"/>
              </a:rPr>
              <a:t>Output the prediction</a:t>
            </a:r>
            <a:endParaRPr lang="en-US" altLang="zh-CN" sz="1600" dirty="0">
              <a:solidFill>
                <a:schemeClr val="bg1"/>
              </a:solidFill>
              <a:latin typeface="Times New Roman" panose="02020603050405020304" pitchFamily="18" charset="0"/>
              <a:ea typeface="微软雅黑"/>
              <a:cs typeface="Times New Roman" panose="02020603050405020304" pitchFamily="18" charset="0"/>
              <a:sym typeface="Lato Light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/>
    </p:bldLst>
  </p:timing>
</p:sld>
</file>

<file path=ppt/theme/theme1.xml><?xml version="1.0" encoding="utf-8"?>
<a:theme xmlns:a="http://schemas.openxmlformats.org/drawingml/2006/main" name="千图海量PPT模板www.58pic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193</Words>
  <Application>Microsoft Office PowerPoint</Application>
  <PresentationFormat>自定义</PresentationFormat>
  <Paragraphs>59</Paragraphs>
  <Slides>10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方正正大黑简体</vt:lpstr>
      <vt:lpstr>思源黑体 CN Light</vt:lpstr>
      <vt:lpstr>微软雅黑</vt:lpstr>
      <vt:lpstr>Arial</vt:lpstr>
      <vt:lpstr>Calibri</vt:lpstr>
      <vt:lpstr>Times New Roman</vt:lpstr>
      <vt:lpstr>千图海量PPT模板www.58pic.com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锐旗设计；https://9ppt.taobao.com</dc:title>
  <dc:creator>锐旗设计；https://9ppt.taobao.com</dc:creator>
  <dc:description>锐旗设计；https://9ppt.taobao.com</dc:description>
  <cp:lastModifiedBy>庞 家耀</cp:lastModifiedBy>
  <cp:revision>87</cp:revision>
  <dcterms:created xsi:type="dcterms:W3CDTF">2017-05-26T08:26:23Z</dcterms:created>
  <dcterms:modified xsi:type="dcterms:W3CDTF">2019-12-01T18:04:25Z</dcterms:modified>
</cp:coreProperties>
</file>

<file path=docProps/thumbnail.jpeg>
</file>